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318" r:id="rId4"/>
    <p:sldId id="319" r:id="rId5"/>
    <p:sldId id="267" r:id="rId6"/>
    <p:sldId id="259" r:id="rId7"/>
    <p:sldId id="321" r:id="rId8"/>
    <p:sldId id="322" r:id="rId9"/>
    <p:sldId id="320" r:id="rId10"/>
    <p:sldId id="261" r:id="rId11"/>
    <p:sldId id="323" r:id="rId12"/>
    <p:sldId id="324" r:id="rId13"/>
    <p:sldId id="325" r:id="rId14"/>
    <p:sldId id="327" r:id="rId15"/>
    <p:sldId id="326" r:id="rId16"/>
    <p:sldId id="328" r:id="rId17"/>
    <p:sldId id="329" r:id="rId18"/>
    <p:sldId id="330" r:id="rId19"/>
    <p:sldId id="331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UMAhJ3WGZfSMGEvzQf4kGAGHf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5543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6670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3149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245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7916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46" name="Google Shape;14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1886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939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239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968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47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42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047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970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46" name="Google Shape;14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60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09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072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">
  <p:cSld name="1_Sec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21;p14"/>
          <p:cNvGrpSpPr/>
          <p:nvPr/>
        </p:nvGrpSpPr>
        <p:grpSpPr>
          <a:xfrm>
            <a:off x="7632171" y="798969"/>
            <a:ext cx="3456384" cy="4968552"/>
            <a:chOff x="7632171" y="798969"/>
            <a:chExt cx="3456384" cy="4968552"/>
          </a:xfrm>
        </p:grpSpPr>
        <p:sp>
          <p:nvSpPr>
            <p:cNvPr id="22" name="Google Shape;22;p14"/>
            <p:cNvSpPr/>
            <p:nvPr/>
          </p:nvSpPr>
          <p:spPr>
            <a:xfrm>
              <a:off x="7632171" y="798969"/>
              <a:ext cx="3456384" cy="4968552"/>
            </a:xfrm>
            <a:prstGeom prst="roundRect">
              <a:avLst>
                <a:gd name="adj" fmla="val 436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" name="Google Shape;23;p14"/>
            <p:cNvCxnSpPr/>
            <p:nvPr/>
          </p:nvCxnSpPr>
          <p:spPr>
            <a:xfrm>
              <a:off x="8088221" y="3031217"/>
              <a:ext cx="254428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/>
          <p:nvPr/>
        </p:nvSpPr>
        <p:spPr>
          <a:xfrm>
            <a:off x="10939850" y="6348391"/>
            <a:ext cx="1252912" cy="406800"/>
          </a:xfrm>
          <a:prstGeom prst="rect">
            <a:avLst/>
          </a:prstGeom>
          <a:solidFill>
            <a:srgbClr val="0120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" name="Google Shape;27;p15"/>
          <p:cNvSpPr/>
          <p:nvPr/>
        </p:nvSpPr>
        <p:spPr>
          <a:xfrm>
            <a:off x="0" y="257044"/>
            <a:ext cx="12192000" cy="432000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  <a:defRPr sz="1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15"/>
          <p:cNvSpPr/>
          <p:nvPr/>
        </p:nvSpPr>
        <p:spPr>
          <a:xfrm>
            <a:off x="0" y="6348391"/>
            <a:ext cx="10865708" cy="406800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15"/>
          <p:cNvSpPr txBox="1"/>
          <p:nvPr/>
        </p:nvSpPr>
        <p:spPr>
          <a:xfrm>
            <a:off x="822275" y="6397903"/>
            <a:ext cx="71377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usiness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ntelligence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oratory –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비즈니스 인텔리전스 연구실</a:t>
            </a:r>
            <a:endParaRPr/>
          </a:p>
        </p:txBody>
      </p:sp>
      <p:cxnSp>
        <p:nvCxnSpPr>
          <p:cNvPr id="32" name="Google Shape;32;p15"/>
          <p:cNvCxnSpPr>
            <a:stCxn id="31" idx="3"/>
          </p:cNvCxnSpPr>
          <p:nvPr/>
        </p:nvCxnSpPr>
        <p:spPr>
          <a:xfrm>
            <a:off x="7960063" y="6551792"/>
            <a:ext cx="2526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" name="Google Shape;3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4832" y="6348391"/>
            <a:ext cx="292611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6306" y="256484"/>
            <a:ext cx="431935" cy="43340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6B0E2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800"/>
              <a:buFont typeface="Arial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600"/>
              <a:buFont typeface="Noto Sans Symbols"/>
              <a:buChar char="✔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Noto Sans Symbols"/>
              <a:buChar char="❖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Arial"/>
              <a:buChar char="»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91"/>
            <a:ext cx="1145005" cy="11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 flipH="1">
            <a:off x="6544132" y="2479396"/>
            <a:ext cx="5647868" cy="4378604"/>
          </a:xfrm>
          <a:prstGeom prst="rtTriangle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1" name="Google Shape;101;p1"/>
          <p:cNvGrpSpPr/>
          <p:nvPr/>
        </p:nvGrpSpPr>
        <p:grpSpPr>
          <a:xfrm>
            <a:off x="5297369" y="1163107"/>
            <a:ext cx="6480967" cy="5508171"/>
            <a:chOff x="4046075" y="664189"/>
            <a:chExt cx="6480967" cy="5508171"/>
          </a:xfrm>
        </p:grpSpPr>
        <p:sp>
          <p:nvSpPr>
            <p:cNvPr id="102" name="Google Shape;102;p1"/>
            <p:cNvSpPr/>
            <p:nvPr/>
          </p:nvSpPr>
          <p:spPr>
            <a:xfrm rot="-5400000">
              <a:off x="5902050" y="3863438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 rot="-5400000">
              <a:off x="6824461" y="2942685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5400000">
              <a:off x="7746872" y="2027486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 rot="-5400000">
              <a:off x="8676167" y="1110871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5901221" y="3416756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175941" y="3550072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823632" y="2496003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7098352" y="2629319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746043" y="1580804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8020763" y="1714120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8675338" y="664189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950058" y="797505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971927" y="4335612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5246647" y="4468928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 rot="-5400000">
              <a:off x="4976198" y="4793262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4046075" y="5273768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4320795" y="5408046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5791416" y="4637155"/>
              <a:ext cx="212725" cy="304800"/>
            </a:xfrm>
            <a:custGeom>
              <a:avLst/>
              <a:gdLst/>
              <a:ahLst/>
              <a:cxnLst/>
              <a:rect l="l" t="t" r="r" b="b"/>
              <a:pathLst>
                <a:path w="187" h="267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64"/>
                    <a:pt x="94" y="267"/>
                    <a:pt x="94" y="267"/>
                  </a:cubicBezTo>
                  <a:cubicBezTo>
                    <a:pt x="94" y="267"/>
                    <a:pt x="187" y="164"/>
                    <a:pt x="187" y="94"/>
                  </a:cubicBez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lose/>
                  <a:moveTo>
                    <a:pt x="94" y="127"/>
                  </a:moveTo>
                  <a:cubicBezTo>
                    <a:pt x="75" y="127"/>
                    <a:pt x="60" y="112"/>
                    <a:pt x="60" y="94"/>
                  </a:cubicBezTo>
                  <a:cubicBezTo>
                    <a:pt x="60" y="75"/>
                    <a:pt x="75" y="60"/>
                    <a:pt x="94" y="60"/>
                  </a:cubicBezTo>
                  <a:cubicBezTo>
                    <a:pt x="112" y="60"/>
                    <a:pt x="127" y="75"/>
                    <a:pt x="127" y="94"/>
                  </a:cubicBezTo>
                  <a:cubicBezTo>
                    <a:pt x="127" y="112"/>
                    <a:pt x="112" y="127"/>
                    <a:pt x="94" y="127"/>
                  </a:cubicBezTo>
                  <a:lnTo>
                    <a:pt x="94" y="12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451439" y="955594"/>
              <a:ext cx="306388" cy="304800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0" y="207"/>
                    <a:pt x="60" y="267"/>
                    <a:pt x="134" y="267"/>
                  </a:cubicBezTo>
                  <a:cubicBezTo>
                    <a:pt x="207" y="267"/>
                    <a:pt x="267" y="207"/>
                    <a:pt x="267" y="134"/>
                  </a:cubicBezTo>
                  <a:cubicBezTo>
                    <a:pt x="267" y="60"/>
                    <a:pt x="207" y="0"/>
                    <a:pt x="134" y="0"/>
                  </a:cubicBezTo>
                  <a:lnTo>
                    <a:pt x="134" y="0"/>
                  </a:lnTo>
                  <a:close/>
                  <a:moveTo>
                    <a:pt x="226" y="80"/>
                  </a:moveTo>
                  <a:lnTo>
                    <a:pt x="187" y="80"/>
                  </a:lnTo>
                  <a:cubicBezTo>
                    <a:pt x="182" y="64"/>
                    <a:pt x="176" y="48"/>
                    <a:pt x="168" y="33"/>
                  </a:cubicBezTo>
                  <a:cubicBezTo>
                    <a:pt x="193" y="41"/>
                    <a:pt x="213" y="58"/>
                    <a:pt x="226" y="80"/>
                  </a:cubicBezTo>
                  <a:lnTo>
                    <a:pt x="226" y="80"/>
                  </a:lnTo>
                  <a:close/>
                  <a:moveTo>
                    <a:pt x="134" y="28"/>
                  </a:moveTo>
                  <a:cubicBezTo>
                    <a:pt x="145" y="44"/>
                    <a:pt x="153" y="61"/>
                    <a:pt x="159" y="80"/>
                  </a:cubicBezTo>
                  <a:lnTo>
                    <a:pt x="108" y="80"/>
                  </a:lnTo>
                  <a:cubicBezTo>
                    <a:pt x="114" y="61"/>
                    <a:pt x="123" y="44"/>
                    <a:pt x="134" y="28"/>
                  </a:cubicBezTo>
                  <a:lnTo>
                    <a:pt x="134" y="28"/>
                  </a:lnTo>
                  <a:close/>
                  <a:moveTo>
                    <a:pt x="30" y="160"/>
                  </a:moveTo>
                  <a:cubicBezTo>
                    <a:pt x="28" y="152"/>
                    <a:pt x="27" y="143"/>
                    <a:pt x="27" y="134"/>
                  </a:cubicBezTo>
                  <a:cubicBezTo>
                    <a:pt x="27" y="124"/>
                    <a:pt x="28" y="116"/>
                    <a:pt x="30" y="107"/>
                  </a:cubicBezTo>
                  <a:lnTo>
                    <a:pt x="76" y="107"/>
                  </a:lnTo>
                  <a:cubicBezTo>
                    <a:pt x="74" y="116"/>
                    <a:pt x="74" y="125"/>
                    <a:pt x="74" y="134"/>
                  </a:cubicBezTo>
                  <a:cubicBezTo>
                    <a:pt x="74" y="143"/>
                    <a:pt x="74" y="152"/>
                    <a:pt x="76" y="160"/>
                  </a:cubicBezTo>
                  <a:lnTo>
                    <a:pt x="30" y="160"/>
                  </a:lnTo>
                  <a:lnTo>
                    <a:pt x="30" y="160"/>
                  </a:lnTo>
                  <a:close/>
                  <a:moveTo>
                    <a:pt x="41" y="187"/>
                  </a:moveTo>
                  <a:lnTo>
                    <a:pt x="81" y="187"/>
                  </a:lnTo>
                  <a:cubicBezTo>
                    <a:pt x="85" y="204"/>
                    <a:pt x="91" y="220"/>
                    <a:pt x="99" y="234"/>
                  </a:cubicBezTo>
                  <a:cubicBezTo>
                    <a:pt x="75" y="226"/>
                    <a:pt x="54" y="209"/>
                    <a:pt x="41" y="187"/>
                  </a:cubicBezTo>
                  <a:lnTo>
                    <a:pt x="41" y="187"/>
                  </a:lnTo>
                  <a:close/>
                  <a:moveTo>
                    <a:pt x="81" y="80"/>
                  </a:moveTo>
                  <a:lnTo>
                    <a:pt x="41" y="80"/>
                  </a:lnTo>
                  <a:cubicBezTo>
                    <a:pt x="54" y="58"/>
                    <a:pt x="75" y="41"/>
                    <a:pt x="99" y="33"/>
                  </a:cubicBezTo>
                  <a:cubicBezTo>
                    <a:pt x="91" y="48"/>
                    <a:pt x="85" y="64"/>
                    <a:pt x="81" y="80"/>
                  </a:cubicBezTo>
                  <a:lnTo>
                    <a:pt x="81" y="80"/>
                  </a:lnTo>
                  <a:close/>
                  <a:moveTo>
                    <a:pt x="134" y="240"/>
                  </a:moveTo>
                  <a:cubicBezTo>
                    <a:pt x="123" y="224"/>
                    <a:pt x="114" y="206"/>
                    <a:pt x="108" y="187"/>
                  </a:cubicBezTo>
                  <a:lnTo>
                    <a:pt x="159" y="187"/>
                  </a:lnTo>
                  <a:cubicBezTo>
                    <a:pt x="153" y="206"/>
                    <a:pt x="145" y="224"/>
                    <a:pt x="134" y="240"/>
                  </a:cubicBezTo>
                  <a:lnTo>
                    <a:pt x="134" y="240"/>
                  </a:lnTo>
                  <a:close/>
                  <a:moveTo>
                    <a:pt x="165" y="160"/>
                  </a:moveTo>
                  <a:lnTo>
                    <a:pt x="102" y="160"/>
                  </a:lnTo>
                  <a:cubicBezTo>
                    <a:pt x="101" y="152"/>
                    <a:pt x="100" y="143"/>
                    <a:pt x="100" y="134"/>
                  </a:cubicBezTo>
                  <a:cubicBezTo>
                    <a:pt x="100" y="125"/>
                    <a:pt x="101" y="116"/>
                    <a:pt x="102" y="107"/>
                  </a:cubicBezTo>
                  <a:lnTo>
                    <a:pt x="165" y="107"/>
                  </a:lnTo>
                  <a:cubicBezTo>
                    <a:pt x="166" y="116"/>
                    <a:pt x="167" y="125"/>
                    <a:pt x="167" y="134"/>
                  </a:cubicBezTo>
                  <a:cubicBezTo>
                    <a:pt x="167" y="143"/>
                    <a:pt x="166" y="152"/>
                    <a:pt x="165" y="160"/>
                  </a:cubicBezTo>
                  <a:lnTo>
                    <a:pt x="165" y="160"/>
                  </a:lnTo>
                  <a:close/>
                  <a:moveTo>
                    <a:pt x="168" y="234"/>
                  </a:moveTo>
                  <a:cubicBezTo>
                    <a:pt x="176" y="220"/>
                    <a:pt x="182" y="204"/>
                    <a:pt x="187" y="187"/>
                  </a:cubicBezTo>
                  <a:lnTo>
                    <a:pt x="226" y="187"/>
                  </a:lnTo>
                  <a:cubicBezTo>
                    <a:pt x="213" y="209"/>
                    <a:pt x="193" y="226"/>
                    <a:pt x="168" y="234"/>
                  </a:cubicBezTo>
                  <a:lnTo>
                    <a:pt x="168" y="234"/>
                  </a:lnTo>
                  <a:close/>
                  <a:moveTo>
                    <a:pt x="192" y="160"/>
                  </a:moveTo>
                  <a:cubicBezTo>
                    <a:pt x="193" y="152"/>
                    <a:pt x="194" y="143"/>
                    <a:pt x="194" y="134"/>
                  </a:cubicBezTo>
                  <a:cubicBezTo>
                    <a:pt x="194" y="125"/>
                    <a:pt x="193" y="116"/>
                    <a:pt x="192" y="107"/>
                  </a:cubicBezTo>
                  <a:lnTo>
                    <a:pt x="237" y="107"/>
                  </a:lnTo>
                  <a:cubicBezTo>
                    <a:pt x="239" y="116"/>
                    <a:pt x="240" y="124"/>
                    <a:pt x="240" y="134"/>
                  </a:cubicBezTo>
                  <a:cubicBezTo>
                    <a:pt x="240" y="143"/>
                    <a:pt x="239" y="152"/>
                    <a:pt x="237" y="160"/>
                  </a:cubicBezTo>
                  <a:lnTo>
                    <a:pt x="192" y="160"/>
                  </a:lnTo>
                  <a:lnTo>
                    <a:pt x="192" y="16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8554154" y="1899925"/>
              <a:ext cx="228600" cy="260350"/>
            </a:xfrm>
            <a:custGeom>
              <a:avLst/>
              <a:gdLst/>
              <a:ahLst/>
              <a:cxnLst/>
              <a:rect l="l" t="t" r="r" b="b"/>
              <a:pathLst>
                <a:path w="144" h="164" extrusionOk="0">
                  <a:moveTo>
                    <a:pt x="90" y="20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0" y="164"/>
                  </a:lnTo>
                  <a:lnTo>
                    <a:pt x="19" y="164"/>
                  </a:lnTo>
                  <a:lnTo>
                    <a:pt x="19" y="96"/>
                  </a:lnTo>
                  <a:lnTo>
                    <a:pt x="73" y="96"/>
                  </a:lnTo>
                  <a:lnTo>
                    <a:pt x="77" y="116"/>
                  </a:lnTo>
                  <a:lnTo>
                    <a:pt x="144" y="116"/>
                  </a:lnTo>
                  <a:lnTo>
                    <a:pt x="144" y="20"/>
                  </a:lnTo>
                  <a:lnTo>
                    <a:pt x="90" y="2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2" name="Google Shape;122;p1"/>
          <p:cNvGrpSpPr/>
          <p:nvPr/>
        </p:nvGrpSpPr>
        <p:grpSpPr>
          <a:xfrm>
            <a:off x="413664" y="1660286"/>
            <a:ext cx="7936363" cy="2079385"/>
            <a:chOff x="224990" y="402220"/>
            <a:chExt cx="7214875" cy="1890343"/>
          </a:xfrm>
        </p:grpSpPr>
        <p:sp>
          <p:nvSpPr>
            <p:cNvPr id="123" name="Google Shape;123;p1"/>
            <p:cNvSpPr txBox="1"/>
            <p:nvPr/>
          </p:nvSpPr>
          <p:spPr>
            <a:xfrm>
              <a:off x="224990" y="828878"/>
              <a:ext cx="7214875" cy="615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u="none" dirty="0">
                  <a:solidFill>
                    <a:srgbClr val="2E4F88"/>
                  </a:solidFill>
                  <a:latin typeface="Arial"/>
                  <a:ea typeface="Arial"/>
                  <a:cs typeface="Arial"/>
                  <a:sym typeface="Arial"/>
                </a:rPr>
                <a:t>Jakob’s law</a:t>
              </a:r>
              <a:endParaRPr sz="4400" b="0" u="none" dirty="0">
                <a:solidFill>
                  <a:srgbClr val="2E4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224990" y="1900849"/>
              <a:ext cx="7214875" cy="391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 txBox="1"/>
            <p:nvPr/>
          </p:nvSpPr>
          <p:spPr>
            <a:xfrm>
              <a:off x="224990" y="402220"/>
              <a:ext cx="7214875" cy="391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0" u="none" dirty="0">
                  <a:solidFill>
                    <a:srgbClr val="8DA9DB"/>
                  </a:solidFill>
                  <a:latin typeface="Arial"/>
                  <a:ea typeface="Arial"/>
                  <a:cs typeface="Arial"/>
                  <a:sym typeface="Arial"/>
                </a:rPr>
                <a:t>20230808</a:t>
              </a:r>
              <a:endParaRPr sz="24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"/>
          <p:cNvSpPr txBox="1"/>
          <p:nvPr/>
        </p:nvSpPr>
        <p:spPr>
          <a:xfrm>
            <a:off x="8518456" y="5140663"/>
            <a:ext cx="336579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서수원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20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usiness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2000" b="0" u="none" dirty="0" err="1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ntelligence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산업경영공학과, 명지대학교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ko-KR" sz="1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1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8085130" y="3247241"/>
            <a:ext cx="250245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방법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11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Jakob‘s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사용방법</a:t>
            </a:r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>
                <a:latin typeface="+mn-lt"/>
              </a:rPr>
              <a:t>Jakob’s law</a:t>
            </a:r>
          </a:p>
          <a:p>
            <a:pPr lvl="1"/>
            <a:r>
              <a:rPr lang="ko-KR" altLang="en-US" dirty="0">
                <a:latin typeface="+mn-lt"/>
              </a:rPr>
              <a:t>사용자 집단을 대표하는 페르소나를 설정한다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1"/>
            <a:r>
              <a:rPr lang="ko-KR" altLang="en-US" dirty="0">
                <a:latin typeface="+mn-lt"/>
              </a:rPr>
              <a:t>그들의 멘탈 모델을 만든다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ko-KR" altLang="en-US" dirty="0">
                <a:latin typeface="+mn-lt"/>
              </a:rPr>
              <a:t>사용자의 </a:t>
            </a:r>
            <a:r>
              <a:rPr lang="en-US" altLang="ko-KR" dirty="0">
                <a:latin typeface="+mn-lt"/>
              </a:rPr>
              <a:t>UX </a:t>
            </a:r>
            <a:r>
              <a:rPr lang="ko-KR" altLang="en-US" dirty="0">
                <a:latin typeface="+mn-lt"/>
              </a:rPr>
              <a:t>이용 패턴과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이미 익숙해진 환경을 검토하고 하나의 모델로 정리한다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ko-KR" altLang="en-US" dirty="0">
                <a:latin typeface="+mn-lt"/>
              </a:rPr>
              <a:t>이때 단순히 기존과 같은 </a:t>
            </a:r>
            <a:r>
              <a:rPr lang="en-US" altLang="ko-KR" dirty="0">
                <a:latin typeface="+mn-lt"/>
              </a:rPr>
              <a:t>UX</a:t>
            </a:r>
            <a:r>
              <a:rPr lang="ko-KR" altLang="en-US" dirty="0">
                <a:latin typeface="+mn-lt"/>
              </a:rPr>
              <a:t>를 만드는 것이 아니라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+mn-lt"/>
              </a:rPr>
              <a:t>새로운 환경에 적응하기 위한</a:t>
            </a:r>
            <a:r>
              <a:rPr lang="en-US" altLang="ko-KR" dirty="0">
                <a:highlight>
                  <a:srgbClr val="FFFF00"/>
                </a:highlight>
                <a:latin typeface="+mn-lt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+mn-lt"/>
              </a:rPr>
              <a:t>사용자의 인지적 노력을 절감시키기 위해 노력하는 것이 핵심이다</a:t>
            </a:r>
            <a:r>
              <a:rPr lang="en-US" altLang="ko-KR" dirty="0">
                <a:highlight>
                  <a:srgbClr val="FFFF00"/>
                </a:highlight>
                <a:latin typeface="+mn-lt"/>
              </a:rPr>
              <a:t>.</a:t>
            </a:r>
          </a:p>
          <a:p>
            <a:pPr lvl="2"/>
            <a:endParaRPr lang="en-US" altLang="ko-K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1864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91"/>
            <a:ext cx="1145005" cy="11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 flipH="1">
            <a:off x="6544132" y="2479396"/>
            <a:ext cx="5647868" cy="4378604"/>
          </a:xfrm>
          <a:prstGeom prst="rtTriangle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1" name="Google Shape;101;p1"/>
          <p:cNvGrpSpPr/>
          <p:nvPr/>
        </p:nvGrpSpPr>
        <p:grpSpPr>
          <a:xfrm>
            <a:off x="5297369" y="1163107"/>
            <a:ext cx="6480967" cy="5508171"/>
            <a:chOff x="4046075" y="664189"/>
            <a:chExt cx="6480967" cy="5508171"/>
          </a:xfrm>
        </p:grpSpPr>
        <p:sp>
          <p:nvSpPr>
            <p:cNvPr id="102" name="Google Shape;102;p1"/>
            <p:cNvSpPr/>
            <p:nvPr/>
          </p:nvSpPr>
          <p:spPr>
            <a:xfrm rot="-5400000">
              <a:off x="5902050" y="3863438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 rot="-5400000">
              <a:off x="6824461" y="2942685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5400000">
              <a:off x="7746872" y="2027486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 rot="-5400000">
              <a:off x="8676167" y="1110871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5901221" y="3416756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175941" y="3550072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823632" y="2496003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7098352" y="2629319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746043" y="1580804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8020763" y="1714120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8675338" y="664189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950058" y="797505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971927" y="4335612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5246647" y="4468928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 rot="-5400000">
              <a:off x="4976198" y="4793262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4046075" y="5273768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4320795" y="5408046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5791416" y="4637155"/>
              <a:ext cx="212725" cy="304800"/>
            </a:xfrm>
            <a:custGeom>
              <a:avLst/>
              <a:gdLst/>
              <a:ahLst/>
              <a:cxnLst/>
              <a:rect l="l" t="t" r="r" b="b"/>
              <a:pathLst>
                <a:path w="187" h="267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64"/>
                    <a:pt x="94" y="267"/>
                    <a:pt x="94" y="267"/>
                  </a:cubicBezTo>
                  <a:cubicBezTo>
                    <a:pt x="94" y="267"/>
                    <a:pt x="187" y="164"/>
                    <a:pt x="187" y="94"/>
                  </a:cubicBez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lose/>
                  <a:moveTo>
                    <a:pt x="94" y="127"/>
                  </a:moveTo>
                  <a:cubicBezTo>
                    <a:pt x="75" y="127"/>
                    <a:pt x="60" y="112"/>
                    <a:pt x="60" y="94"/>
                  </a:cubicBezTo>
                  <a:cubicBezTo>
                    <a:pt x="60" y="75"/>
                    <a:pt x="75" y="60"/>
                    <a:pt x="94" y="60"/>
                  </a:cubicBezTo>
                  <a:cubicBezTo>
                    <a:pt x="112" y="60"/>
                    <a:pt x="127" y="75"/>
                    <a:pt x="127" y="94"/>
                  </a:cubicBezTo>
                  <a:cubicBezTo>
                    <a:pt x="127" y="112"/>
                    <a:pt x="112" y="127"/>
                    <a:pt x="94" y="127"/>
                  </a:cubicBezTo>
                  <a:lnTo>
                    <a:pt x="94" y="12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451439" y="955594"/>
              <a:ext cx="306388" cy="304800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0" y="207"/>
                    <a:pt x="60" y="267"/>
                    <a:pt x="134" y="267"/>
                  </a:cubicBezTo>
                  <a:cubicBezTo>
                    <a:pt x="207" y="267"/>
                    <a:pt x="267" y="207"/>
                    <a:pt x="267" y="134"/>
                  </a:cubicBezTo>
                  <a:cubicBezTo>
                    <a:pt x="267" y="60"/>
                    <a:pt x="207" y="0"/>
                    <a:pt x="134" y="0"/>
                  </a:cubicBezTo>
                  <a:lnTo>
                    <a:pt x="134" y="0"/>
                  </a:lnTo>
                  <a:close/>
                  <a:moveTo>
                    <a:pt x="226" y="80"/>
                  </a:moveTo>
                  <a:lnTo>
                    <a:pt x="187" y="80"/>
                  </a:lnTo>
                  <a:cubicBezTo>
                    <a:pt x="182" y="64"/>
                    <a:pt x="176" y="48"/>
                    <a:pt x="168" y="33"/>
                  </a:cubicBezTo>
                  <a:cubicBezTo>
                    <a:pt x="193" y="41"/>
                    <a:pt x="213" y="58"/>
                    <a:pt x="226" y="80"/>
                  </a:cubicBezTo>
                  <a:lnTo>
                    <a:pt x="226" y="80"/>
                  </a:lnTo>
                  <a:close/>
                  <a:moveTo>
                    <a:pt x="134" y="28"/>
                  </a:moveTo>
                  <a:cubicBezTo>
                    <a:pt x="145" y="44"/>
                    <a:pt x="153" y="61"/>
                    <a:pt x="159" y="80"/>
                  </a:cubicBezTo>
                  <a:lnTo>
                    <a:pt x="108" y="80"/>
                  </a:lnTo>
                  <a:cubicBezTo>
                    <a:pt x="114" y="61"/>
                    <a:pt x="123" y="44"/>
                    <a:pt x="134" y="28"/>
                  </a:cubicBezTo>
                  <a:lnTo>
                    <a:pt x="134" y="28"/>
                  </a:lnTo>
                  <a:close/>
                  <a:moveTo>
                    <a:pt x="30" y="160"/>
                  </a:moveTo>
                  <a:cubicBezTo>
                    <a:pt x="28" y="152"/>
                    <a:pt x="27" y="143"/>
                    <a:pt x="27" y="134"/>
                  </a:cubicBezTo>
                  <a:cubicBezTo>
                    <a:pt x="27" y="124"/>
                    <a:pt x="28" y="116"/>
                    <a:pt x="30" y="107"/>
                  </a:cubicBezTo>
                  <a:lnTo>
                    <a:pt x="76" y="107"/>
                  </a:lnTo>
                  <a:cubicBezTo>
                    <a:pt x="74" y="116"/>
                    <a:pt x="74" y="125"/>
                    <a:pt x="74" y="134"/>
                  </a:cubicBezTo>
                  <a:cubicBezTo>
                    <a:pt x="74" y="143"/>
                    <a:pt x="74" y="152"/>
                    <a:pt x="76" y="160"/>
                  </a:cubicBezTo>
                  <a:lnTo>
                    <a:pt x="30" y="160"/>
                  </a:lnTo>
                  <a:lnTo>
                    <a:pt x="30" y="160"/>
                  </a:lnTo>
                  <a:close/>
                  <a:moveTo>
                    <a:pt x="41" y="187"/>
                  </a:moveTo>
                  <a:lnTo>
                    <a:pt x="81" y="187"/>
                  </a:lnTo>
                  <a:cubicBezTo>
                    <a:pt x="85" y="204"/>
                    <a:pt x="91" y="220"/>
                    <a:pt x="99" y="234"/>
                  </a:cubicBezTo>
                  <a:cubicBezTo>
                    <a:pt x="75" y="226"/>
                    <a:pt x="54" y="209"/>
                    <a:pt x="41" y="187"/>
                  </a:cubicBezTo>
                  <a:lnTo>
                    <a:pt x="41" y="187"/>
                  </a:lnTo>
                  <a:close/>
                  <a:moveTo>
                    <a:pt x="81" y="80"/>
                  </a:moveTo>
                  <a:lnTo>
                    <a:pt x="41" y="80"/>
                  </a:lnTo>
                  <a:cubicBezTo>
                    <a:pt x="54" y="58"/>
                    <a:pt x="75" y="41"/>
                    <a:pt x="99" y="33"/>
                  </a:cubicBezTo>
                  <a:cubicBezTo>
                    <a:pt x="91" y="48"/>
                    <a:pt x="85" y="64"/>
                    <a:pt x="81" y="80"/>
                  </a:cubicBezTo>
                  <a:lnTo>
                    <a:pt x="81" y="80"/>
                  </a:lnTo>
                  <a:close/>
                  <a:moveTo>
                    <a:pt x="134" y="240"/>
                  </a:moveTo>
                  <a:cubicBezTo>
                    <a:pt x="123" y="224"/>
                    <a:pt x="114" y="206"/>
                    <a:pt x="108" y="187"/>
                  </a:cubicBezTo>
                  <a:lnTo>
                    <a:pt x="159" y="187"/>
                  </a:lnTo>
                  <a:cubicBezTo>
                    <a:pt x="153" y="206"/>
                    <a:pt x="145" y="224"/>
                    <a:pt x="134" y="240"/>
                  </a:cubicBezTo>
                  <a:lnTo>
                    <a:pt x="134" y="240"/>
                  </a:lnTo>
                  <a:close/>
                  <a:moveTo>
                    <a:pt x="165" y="160"/>
                  </a:moveTo>
                  <a:lnTo>
                    <a:pt x="102" y="160"/>
                  </a:lnTo>
                  <a:cubicBezTo>
                    <a:pt x="101" y="152"/>
                    <a:pt x="100" y="143"/>
                    <a:pt x="100" y="134"/>
                  </a:cubicBezTo>
                  <a:cubicBezTo>
                    <a:pt x="100" y="125"/>
                    <a:pt x="101" y="116"/>
                    <a:pt x="102" y="107"/>
                  </a:cubicBezTo>
                  <a:lnTo>
                    <a:pt x="165" y="107"/>
                  </a:lnTo>
                  <a:cubicBezTo>
                    <a:pt x="166" y="116"/>
                    <a:pt x="167" y="125"/>
                    <a:pt x="167" y="134"/>
                  </a:cubicBezTo>
                  <a:cubicBezTo>
                    <a:pt x="167" y="143"/>
                    <a:pt x="166" y="152"/>
                    <a:pt x="165" y="160"/>
                  </a:cubicBezTo>
                  <a:lnTo>
                    <a:pt x="165" y="160"/>
                  </a:lnTo>
                  <a:close/>
                  <a:moveTo>
                    <a:pt x="168" y="234"/>
                  </a:moveTo>
                  <a:cubicBezTo>
                    <a:pt x="176" y="220"/>
                    <a:pt x="182" y="204"/>
                    <a:pt x="187" y="187"/>
                  </a:cubicBezTo>
                  <a:lnTo>
                    <a:pt x="226" y="187"/>
                  </a:lnTo>
                  <a:cubicBezTo>
                    <a:pt x="213" y="209"/>
                    <a:pt x="193" y="226"/>
                    <a:pt x="168" y="234"/>
                  </a:cubicBezTo>
                  <a:lnTo>
                    <a:pt x="168" y="234"/>
                  </a:lnTo>
                  <a:close/>
                  <a:moveTo>
                    <a:pt x="192" y="160"/>
                  </a:moveTo>
                  <a:cubicBezTo>
                    <a:pt x="193" y="152"/>
                    <a:pt x="194" y="143"/>
                    <a:pt x="194" y="134"/>
                  </a:cubicBezTo>
                  <a:cubicBezTo>
                    <a:pt x="194" y="125"/>
                    <a:pt x="193" y="116"/>
                    <a:pt x="192" y="107"/>
                  </a:cubicBezTo>
                  <a:lnTo>
                    <a:pt x="237" y="107"/>
                  </a:lnTo>
                  <a:cubicBezTo>
                    <a:pt x="239" y="116"/>
                    <a:pt x="240" y="124"/>
                    <a:pt x="240" y="134"/>
                  </a:cubicBezTo>
                  <a:cubicBezTo>
                    <a:pt x="240" y="143"/>
                    <a:pt x="239" y="152"/>
                    <a:pt x="237" y="160"/>
                  </a:cubicBezTo>
                  <a:lnTo>
                    <a:pt x="192" y="160"/>
                  </a:lnTo>
                  <a:lnTo>
                    <a:pt x="192" y="16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8554154" y="1899925"/>
              <a:ext cx="228600" cy="260350"/>
            </a:xfrm>
            <a:custGeom>
              <a:avLst/>
              <a:gdLst/>
              <a:ahLst/>
              <a:cxnLst/>
              <a:rect l="l" t="t" r="r" b="b"/>
              <a:pathLst>
                <a:path w="144" h="164" extrusionOk="0">
                  <a:moveTo>
                    <a:pt x="90" y="20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0" y="164"/>
                  </a:lnTo>
                  <a:lnTo>
                    <a:pt x="19" y="164"/>
                  </a:lnTo>
                  <a:lnTo>
                    <a:pt x="19" y="96"/>
                  </a:lnTo>
                  <a:lnTo>
                    <a:pt x="73" y="96"/>
                  </a:lnTo>
                  <a:lnTo>
                    <a:pt x="77" y="116"/>
                  </a:lnTo>
                  <a:lnTo>
                    <a:pt x="144" y="116"/>
                  </a:lnTo>
                  <a:lnTo>
                    <a:pt x="144" y="20"/>
                  </a:lnTo>
                  <a:lnTo>
                    <a:pt x="90" y="2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2" name="Google Shape;122;p1"/>
          <p:cNvGrpSpPr/>
          <p:nvPr/>
        </p:nvGrpSpPr>
        <p:grpSpPr>
          <a:xfrm>
            <a:off x="413664" y="1660286"/>
            <a:ext cx="7936363" cy="2079385"/>
            <a:chOff x="224990" y="402220"/>
            <a:chExt cx="7214875" cy="1890343"/>
          </a:xfrm>
        </p:grpSpPr>
        <p:sp>
          <p:nvSpPr>
            <p:cNvPr id="123" name="Google Shape;123;p1"/>
            <p:cNvSpPr txBox="1"/>
            <p:nvPr/>
          </p:nvSpPr>
          <p:spPr>
            <a:xfrm>
              <a:off x="224990" y="828878"/>
              <a:ext cx="7214875" cy="615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 err="1">
                  <a:solidFill>
                    <a:srgbClr val="2E4F88"/>
                  </a:solidFill>
                </a:rPr>
                <a:t>Postel</a:t>
              </a:r>
              <a:r>
                <a:rPr lang="en-US" sz="4400" b="0" u="none" dirty="0" err="1">
                  <a:solidFill>
                    <a:srgbClr val="2E4F88"/>
                  </a:solidFill>
                  <a:latin typeface="Arial"/>
                  <a:ea typeface="Arial"/>
                  <a:cs typeface="Arial"/>
                  <a:sym typeface="Arial"/>
                </a:rPr>
                <a:t>’s</a:t>
              </a:r>
              <a:r>
                <a:rPr lang="en-US" sz="4400" b="0" u="none" dirty="0">
                  <a:solidFill>
                    <a:srgbClr val="2E4F88"/>
                  </a:solidFill>
                  <a:latin typeface="Arial"/>
                  <a:ea typeface="Arial"/>
                  <a:cs typeface="Arial"/>
                  <a:sym typeface="Arial"/>
                </a:rPr>
                <a:t> law</a:t>
              </a:r>
              <a:endParaRPr sz="4400" b="0" u="none" dirty="0">
                <a:solidFill>
                  <a:srgbClr val="2E4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224990" y="1900849"/>
              <a:ext cx="7214875" cy="391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 txBox="1"/>
            <p:nvPr/>
          </p:nvSpPr>
          <p:spPr>
            <a:xfrm>
              <a:off x="224990" y="402220"/>
              <a:ext cx="7214875" cy="391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0" u="none" dirty="0">
                  <a:solidFill>
                    <a:srgbClr val="8DA9DB"/>
                  </a:solidFill>
                  <a:latin typeface="Arial"/>
                  <a:ea typeface="Arial"/>
                  <a:cs typeface="Arial"/>
                  <a:sym typeface="Arial"/>
                </a:rPr>
                <a:t>20230808</a:t>
              </a:r>
              <a:endParaRPr sz="24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"/>
          <p:cNvSpPr txBox="1"/>
          <p:nvPr/>
        </p:nvSpPr>
        <p:spPr>
          <a:xfrm>
            <a:off x="8518456" y="5140663"/>
            <a:ext cx="336579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서수원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20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usiness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2000" b="0" u="none" dirty="0" err="1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ntelligence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산업경영공학과, 명지대학교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36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ko-KR" sz="1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1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085130" y="3247241"/>
            <a:ext cx="250245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90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14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 err="1"/>
              <a:t>Postel‘s</a:t>
            </a:r>
            <a:r>
              <a:rPr lang="en-US" altLang="ko-KR" dirty="0"/>
              <a:t>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사전 지식</a:t>
            </a:r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ko-KR" altLang="en-US" dirty="0" err="1">
                <a:latin typeface="+mn-lt"/>
              </a:rPr>
              <a:t>포스텔의</a:t>
            </a:r>
            <a:r>
              <a:rPr lang="ko-KR" altLang="en-US" dirty="0">
                <a:latin typeface="+mn-lt"/>
              </a:rPr>
              <a:t> 법칙의 기원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존 </a:t>
            </a:r>
            <a:r>
              <a:rPr lang="ko-KR" altLang="en-US" dirty="0" err="1">
                <a:latin typeface="+mn-lt"/>
              </a:rPr>
              <a:t>포스텔이란</a:t>
            </a:r>
            <a:r>
              <a:rPr lang="ko-KR" altLang="en-US" dirty="0">
                <a:latin typeface="+mn-lt"/>
              </a:rPr>
              <a:t> 인터넷을 형성한 여러 프로토콜을 체계화 하는데 크게 이바지한 미국의 컴퓨터 과학자 이다</a:t>
            </a:r>
            <a:r>
              <a:rPr lang="en-US" altLang="ko-KR" dirty="0">
                <a:latin typeface="+mn-lt"/>
              </a:rPr>
              <a:t>.</a:t>
            </a:r>
          </a:p>
          <a:p>
            <a:pPr lvl="1"/>
            <a:r>
              <a:rPr lang="ko-KR" altLang="en-US" dirty="0" err="1">
                <a:latin typeface="+mn-lt"/>
              </a:rPr>
              <a:t>포스텔의</a:t>
            </a:r>
            <a:r>
              <a:rPr lang="ko-KR" altLang="en-US" dirty="0">
                <a:latin typeface="+mn-lt"/>
              </a:rPr>
              <a:t> 법칙은 견고함의 원칙 이라고도 불리는데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존 </a:t>
            </a:r>
            <a:r>
              <a:rPr lang="ko-KR" altLang="en-US" dirty="0" err="1">
                <a:latin typeface="+mn-lt"/>
              </a:rPr>
              <a:t>포스텔이</a:t>
            </a:r>
            <a:r>
              <a:rPr lang="ko-KR" altLang="en-US" dirty="0">
                <a:latin typeface="+mn-lt"/>
              </a:rPr>
              <a:t> 작성한 전송 제어 프로토콜의 내용에서 파생 되었다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en-US" altLang="ko-KR" dirty="0">
                <a:latin typeface="+mn-lt"/>
              </a:rPr>
              <a:t>TCP</a:t>
            </a:r>
            <a:r>
              <a:rPr lang="ko-KR" altLang="en-US" dirty="0">
                <a:latin typeface="+mn-lt"/>
              </a:rPr>
              <a:t>구현은 견고함의 원칙을 따른다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자신이 행하는 일은 엄격하게 하고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남에게 받는 것은 너그럽게 받아라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다른 곳으로부터 받는 정보는 불확실 하기에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많은 변수에 대비를 해야 하고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자신이 보내는 것은 분명하고 명확히 전달 해야 한다는 의미이다</a:t>
            </a:r>
            <a:r>
              <a:rPr lang="en-US" altLang="ko-KR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244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15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 err="1"/>
              <a:t>Postel‘s</a:t>
            </a:r>
            <a:r>
              <a:rPr lang="en-US" altLang="ko-KR" dirty="0"/>
              <a:t>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정의</a:t>
            </a:r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 err="1">
                <a:latin typeface="+mn-lt"/>
              </a:rPr>
              <a:t>Postel’s</a:t>
            </a:r>
            <a:r>
              <a:rPr lang="en-US" altLang="ko-KR" dirty="0">
                <a:latin typeface="+mn-lt"/>
              </a:rPr>
              <a:t> law</a:t>
            </a:r>
          </a:p>
          <a:p>
            <a:pPr lvl="1"/>
            <a:r>
              <a:rPr lang="ko-KR" altLang="en-US" dirty="0">
                <a:latin typeface="+mn-lt"/>
              </a:rPr>
              <a:t>자신이 행하는 일은 엄격하게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남의 것을 받아들일 때는 너그럽게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자신이 행하는 일은 엄격하게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인터페이스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 err="1">
                <a:latin typeface="+mn-lt"/>
              </a:rPr>
              <a:t>시스템등은</a:t>
            </a:r>
            <a:r>
              <a:rPr lang="ko-KR" altLang="en-US" dirty="0">
                <a:latin typeface="+mn-lt"/>
              </a:rPr>
              <a:t> 안정성과 접근성을 보장해야 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4"/>
            <a:r>
              <a:rPr lang="ko-KR" altLang="en-US" dirty="0">
                <a:latin typeface="+mn-lt"/>
              </a:rPr>
              <a:t>기기의 크기나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기능</a:t>
            </a:r>
            <a:r>
              <a:rPr lang="en-US" altLang="ko-KR" dirty="0">
                <a:latin typeface="+mn-lt"/>
              </a:rPr>
              <a:t>, OS, </a:t>
            </a:r>
            <a:r>
              <a:rPr lang="ko-KR" altLang="en-US" dirty="0">
                <a:latin typeface="+mn-lt"/>
              </a:rPr>
              <a:t>보조 기술 심지어는 연결 속도 까지도 누구에게나 정상 작동하는 인터페이스를 제공 해야 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ko-KR" altLang="en-US" dirty="0">
                <a:latin typeface="+mn-lt"/>
              </a:rPr>
              <a:t>남의 것을 받아들일 때는 너그럽게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사용자의 입력은 포맷이나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입력 </a:t>
            </a:r>
            <a:r>
              <a:rPr lang="ko-KR" altLang="en-US" dirty="0" err="1">
                <a:latin typeface="+mn-lt"/>
              </a:rPr>
              <a:t>매커니즘을</a:t>
            </a:r>
            <a:r>
              <a:rPr lang="ko-KR" altLang="en-US" dirty="0">
                <a:latin typeface="+mn-lt"/>
              </a:rPr>
              <a:t> 막론하고 무조건 수용해야 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4"/>
            <a:r>
              <a:rPr lang="ko-KR" altLang="en-US" dirty="0">
                <a:latin typeface="+mn-lt"/>
              </a:rPr>
              <a:t>마우스</a:t>
            </a:r>
            <a:r>
              <a:rPr lang="en-US" altLang="ko-KR" dirty="0">
                <a:latin typeface="+mn-lt"/>
              </a:rPr>
              <a:t>,</a:t>
            </a:r>
            <a:r>
              <a:rPr lang="ko-KR" altLang="en-US" dirty="0">
                <a:latin typeface="+mn-lt"/>
              </a:rPr>
              <a:t>키보드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터치 입력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여러 언어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사투리 등 모든 입력방식을 고려해야 한다</a:t>
            </a:r>
            <a:r>
              <a:rPr lang="en-US" altLang="ko-KR" dirty="0">
                <a:latin typeface="+mn-lt"/>
              </a:rPr>
              <a:t>.</a:t>
            </a:r>
          </a:p>
          <a:p>
            <a:pPr marL="1968500" lvl="4" indent="0">
              <a:buNone/>
            </a:pPr>
            <a:endParaRPr lang="en-US" altLang="ko-K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9638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ko-KR" sz="1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1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8085130" y="3247241"/>
            <a:ext cx="250245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</a:rPr>
              <a:t>사례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874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17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 err="1"/>
              <a:t>Postel‘s</a:t>
            </a:r>
            <a:r>
              <a:rPr lang="en-US" altLang="ko-KR" dirty="0"/>
              <a:t>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사례 </a:t>
            </a:r>
            <a:r>
              <a:rPr lang="en-US" altLang="ko-KR" dirty="0"/>
              <a:t>: </a:t>
            </a:r>
            <a:r>
              <a:rPr lang="ko-KR" altLang="en-US" dirty="0" err="1"/>
              <a:t>입력폼</a:t>
            </a:r>
            <a:endParaRPr lang="ko-KR" altLang="en-US"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 err="1">
                <a:latin typeface="+mn-lt"/>
              </a:rPr>
              <a:t>Postel’s</a:t>
            </a:r>
            <a:r>
              <a:rPr lang="en-US" altLang="ko-KR" dirty="0">
                <a:latin typeface="+mn-lt"/>
              </a:rPr>
              <a:t> law in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Input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Form</a:t>
            </a:r>
          </a:p>
          <a:p>
            <a:pPr lvl="1"/>
            <a:r>
              <a:rPr lang="ko-KR" altLang="en-US" dirty="0">
                <a:latin typeface="+mn-lt"/>
              </a:rPr>
              <a:t>입력폼은 시스템과 사람이 상호작용 하는 수단으로 사용자가 요청 정보를 폼에 입력하는 것이다</a:t>
            </a:r>
            <a:r>
              <a:rPr lang="en-US" altLang="ko-KR" dirty="0">
                <a:latin typeface="+mn-lt"/>
              </a:rPr>
              <a:t>.</a:t>
            </a:r>
          </a:p>
          <a:p>
            <a:pPr lvl="1"/>
            <a:r>
              <a:rPr lang="ko-KR" altLang="en-US" dirty="0">
                <a:latin typeface="+mn-lt"/>
              </a:rPr>
              <a:t>사용자가 채워야 할 폼이 늘어날 수록 의사결정의 품질이 떨어진다</a:t>
            </a:r>
            <a:r>
              <a:rPr lang="en-US" altLang="ko-KR" dirty="0">
                <a:latin typeface="+mn-lt"/>
              </a:rPr>
              <a:t>.</a:t>
            </a:r>
          </a:p>
          <a:p>
            <a:pPr lvl="1"/>
            <a:r>
              <a:rPr lang="ko-KR" altLang="en-US" dirty="0">
                <a:latin typeface="+mn-lt"/>
              </a:rPr>
              <a:t>꼭 필요한 것만 폼으로 만드는 것이 중요하다</a:t>
            </a:r>
            <a:r>
              <a:rPr lang="en-US" altLang="ko-KR" dirty="0">
                <a:latin typeface="+mn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7585E9-E04C-E602-F7C0-F5ED3D74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68" y="2818873"/>
            <a:ext cx="4875181" cy="34416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F24F48-9BD6-1E25-E483-98A23DECF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44" y="2818873"/>
            <a:ext cx="3497804" cy="34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4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18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 err="1"/>
              <a:t>Postel‘s</a:t>
            </a:r>
            <a:r>
              <a:rPr lang="en-US" altLang="ko-KR" dirty="0"/>
              <a:t>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사례 </a:t>
            </a:r>
            <a:r>
              <a:rPr lang="en-US" altLang="ko-KR" dirty="0"/>
              <a:t>: Face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 err="1">
                <a:latin typeface="+mn-lt"/>
              </a:rPr>
              <a:t>Postel’s</a:t>
            </a:r>
            <a:r>
              <a:rPr lang="en-US" altLang="ko-KR" dirty="0">
                <a:latin typeface="+mn-lt"/>
              </a:rPr>
              <a:t> law in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Face ID</a:t>
            </a:r>
          </a:p>
          <a:p>
            <a:pPr lvl="1"/>
            <a:r>
              <a:rPr lang="ko-KR" altLang="en-US" dirty="0">
                <a:latin typeface="+mn-lt"/>
              </a:rPr>
              <a:t>컴퓨터는 인간의 다양한 입력을 받아들이고 그 입력을 컴퓨터가 읽을 수 있어야 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en-US" altLang="ko-KR" dirty="0">
                <a:latin typeface="+mn-lt"/>
              </a:rPr>
              <a:t>Face ID</a:t>
            </a:r>
            <a:r>
              <a:rPr lang="ko-KR" altLang="en-US" dirty="0">
                <a:latin typeface="+mn-lt"/>
              </a:rPr>
              <a:t>는 인간이 어떤 자세로 있어도 입력을 잘 받아들이는 대표적인 예 이다</a:t>
            </a:r>
            <a:r>
              <a:rPr lang="en-US" altLang="ko-KR" dirty="0">
                <a:latin typeface="+mn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E7515-ABBB-22E5-9722-E65D43BF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25" y="2733451"/>
            <a:ext cx="5936494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42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19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 err="1"/>
              <a:t>Postel‘s</a:t>
            </a:r>
            <a:r>
              <a:rPr lang="en-US" altLang="ko-KR" dirty="0"/>
              <a:t>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사례 </a:t>
            </a:r>
            <a:r>
              <a:rPr lang="en-US" altLang="ko-KR" dirty="0"/>
              <a:t>: Toss</a:t>
            </a:r>
            <a:endParaRPr lang="ko-KR" altLang="en-US"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 err="1">
                <a:latin typeface="+mn-lt"/>
              </a:rPr>
              <a:t>Postel’s</a:t>
            </a:r>
            <a:r>
              <a:rPr lang="en-US" altLang="ko-KR" dirty="0">
                <a:latin typeface="+mn-lt"/>
              </a:rPr>
              <a:t> law in Toss</a:t>
            </a:r>
          </a:p>
          <a:p>
            <a:pPr lvl="1"/>
            <a:r>
              <a:rPr lang="ko-KR" altLang="en-US" dirty="0">
                <a:latin typeface="+mn-lt"/>
              </a:rPr>
              <a:t>토스는 </a:t>
            </a:r>
            <a:r>
              <a:rPr lang="en-US" altLang="ko-KR" dirty="0">
                <a:latin typeface="+mn-lt"/>
              </a:rPr>
              <a:t>1 Thing / 1 Page</a:t>
            </a:r>
            <a:r>
              <a:rPr lang="ko-KR" altLang="en-US" dirty="0">
                <a:latin typeface="+mn-lt"/>
              </a:rPr>
              <a:t>를 기본으로 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ko-KR" altLang="en-US" dirty="0">
                <a:latin typeface="+mn-lt"/>
              </a:rPr>
              <a:t>이는 사용자의 입력을 무조건 수용하되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사용자에게 한 번에 너무 많은 입력 작업을 요청하지 않도록 노력하는데 큰 도움을 준다</a:t>
            </a:r>
            <a:r>
              <a:rPr lang="en-US" altLang="ko-KR" dirty="0">
                <a:latin typeface="+mn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5D32C-5914-9ED9-B81F-2DC14165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858" y="2839453"/>
            <a:ext cx="3320976" cy="31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5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ko-KR" sz="1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1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085130" y="3247241"/>
            <a:ext cx="250245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25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3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Jakob‘s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사전 지식</a:t>
            </a:r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>
                <a:latin typeface="+mn-lt"/>
              </a:rPr>
              <a:t>Mental Model</a:t>
            </a:r>
          </a:p>
          <a:p>
            <a:pPr lvl="1"/>
            <a:r>
              <a:rPr lang="ko-KR" altLang="en-US" dirty="0">
                <a:latin typeface="+mn-lt"/>
              </a:rPr>
              <a:t>사람이 어떤 시스템에 관해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그 시스템의 작동 방식에 대해 알고 있다고 생각하는 바를 의미한다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ko-KR" altLang="en-US" dirty="0">
                <a:latin typeface="+mn-lt"/>
              </a:rPr>
              <a:t>우리는 과거의 경험과 지식을 바탕으로 새로운 것을 탐구하는 경향이 있다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ko-KR" altLang="en-US" dirty="0">
                <a:latin typeface="+mn-lt"/>
              </a:rPr>
              <a:t>심리학의 용어이지만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인간공학과도 관련이 있다</a:t>
            </a:r>
            <a:r>
              <a:rPr lang="en-US" altLang="ko-KR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408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4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Jakob‘s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사전 지식</a:t>
            </a:r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>
                <a:latin typeface="+mn-lt"/>
              </a:rPr>
              <a:t>Mental Model</a:t>
            </a:r>
          </a:p>
          <a:p>
            <a:pPr lvl="1"/>
            <a:r>
              <a:rPr lang="ko-KR" altLang="en-US" dirty="0">
                <a:latin typeface="+mn-lt"/>
              </a:rPr>
              <a:t>사람이 어떤 시스템에 관해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그 시스템의 작동 방식에 대해 알고 있다고 생각하는 바를 의미한다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ko-KR" altLang="en-US" dirty="0">
                <a:latin typeface="+mn-lt"/>
              </a:rPr>
              <a:t>우리는 과거의 경험과 지식을 바탕으로 새로운 것을 탐구하는 경향이 있다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ko-KR" altLang="en-US" dirty="0">
                <a:latin typeface="+mn-lt"/>
              </a:rPr>
              <a:t>심리학의 용어이지만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인간공학과도 관련이 있다</a:t>
            </a:r>
            <a:r>
              <a:rPr lang="en-US" altLang="ko-KR" dirty="0">
                <a:latin typeface="+mn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B74F9-B51F-7019-6E9A-519CB51BA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62" y="2766554"/>
            <a:ext cx="7347284" cy="30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8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5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Jakob‘s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정의</a:t>
            </a:r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>
                <a:latin typeface="+mn-lt"/>
              </a:rPr>
              <a:t>Jakob’s law</a:t>
            </a:r>
          </a:p>
          <a:p>
            <a:pPr lvl="1"/>
            <a:r>
              <a:rPr lang="ko-KR" altLang="en-US" dirty="0">
                <a:latin typeface="+mn-lt"/>
              </a:rPr>
              <a:t>사용자는 다른 웹사이트를 통해 축적된 경험을 바탕으로 디자인 관례에 대한 기대치를 형성한다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2"/>
            <a:r>
              <a:rPr lang="en-US" altLang="ko-KR" dirty="0">
                <a:latin typeface="+mn-lt"/>
              </a:rPr>
              <a:t>UX</a:t>
            </a:r>
            <a:r>
              <a:rPr lang="ko-KR" altLang="en-US" dirty="0">
                <a:latin typeface="+mn-lt"/>
              </a:rPr>
              <a:t>전문가인 제이콥 닐슨이 </a:t>
            </a:r>
            <a:r>
              <a:rPr lang="en-US" altLang="ko-KR" dirty="0">
                <a:latin typeface="+mn-lt"/>
              </a:rPr>
              <a:t>2000</a:t>
            </a:r>
            <a:r>
              <a:rPr lang="ko-KR" altLang="en-US" dirty="0">
                <a:latin typeface="+mn-lt"/>
              </a:rPr>
              <a:t>년에 제창한 </a:t>
            </a:r>
            <a:r>
              <a:rPr lang="en-US" altLang="ko-KR" dirty="0">
                <a:latin typeface="+mn-lt"/>
              </a:rPr>
              <a:t>‘</a:t>
            </a:r>
            <a:r>
              <a:rPr lang="ko-KR" altLang="en-US" dirty="0">
                <a:latin typeface="+mn-lt"/>
              </a:rPr>
              <a:t>인터넷 사용자 경험에 관한 제이콥의 법칙</a:t>
            </a:r>
            <a:r>
              <a:rPr lang="en-US" altLang="ko-KR" dirty="0">
                <a:latin typeface="+mn-lt"/>
              </a:rPr>
              <a:t>＇</a:t>
            </a:r>
            <a:r>
              <a:rPr lang="ko-KR" altLang="en-US" dirty="0">
                <a:latin typeface="+mn-lt"/>
              </a:rPr>
              <a:t>을 한 문장으로 표현한 것이다</a:t>
            </a:r>
            <a:r>
              <a:rPr lang="en-US" altLang="ko-KR" dirty="0">
                <a:latin typeface="+mn-lt"/>
              </a:rPr>
              <a:t>.</a:t>
            </a:r>
          </a:p>
          <a:p>
            <a:pPr lvl="1"/>
            <a:r>
              <a:rPr lang="ko-KR" altLang="en-US" dirty="0">
                <a:latin typeface="+mn-lt"/>
              </a:rPr>
              <a:t>사용자는 익숙한 것에 안심하고 새로운 변화에 불안함을 느끼는 심리가 있기에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경험을 바탕으로 작동되기를 바라는 것을 의미한다</a:t>
            </a:r>
            <a:r>
              <a:rPr lang="en-US" altLang="ko-KR" dirty="0">
                <a:latin typeface="+mn-lt"/>
              </a:rPr>
              <a:t>.</a:t>
            </a:r>
          </a:p>
          <a:p>
            <a:pPr lvl="1"/>
            <a:r>
              <a:rPr lang="en-US" altLang="ko-KR" dirty="0">
                <a:latin typeface="+mn-lt"/>
              </a:rPr>
              <a:t>UX</a:t>
            </a:r>
            <a:r>
              <a:rPr lang="ko-KR" altLang="en-US" dirty="0">
                <a:latin typeface="+mn-lt"/>
              </a:rPr>
              <a:t>에선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웹 사이트 및 디자인에서 친숙함과 일관성으로 이미 사용자가 익숙해져서 다른 설명없이 바로 사용 가능한 웹 사이트를 의미한다</a:t>
            </a:r>
            <a:r>
              <a:rPr lang="en-US" altLang="ko-KR" dirty="0">
                <a:latin typeface="+mn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BFE5A-2AC8-3DE7-863C-236A67781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24" y="4136581"/>
            <a:ext cx="3808520" cy="21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1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ko-KR" sz="1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1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8085130" y="3247241"/>
            <a:ext cx="250245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</a:rPr>
              <a:t>사례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7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Jakob‘s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사례 </a:t>
            </a:r>
            <a:r>
              <a:rPr lang="en-US" altLang="ko-KR" dirty="0"/>
              <a:t>: </a:t>
            </a:r>
            <a:r>
              <a:rPr lang="ko-KR" altLang="en-US" dirty="0"/>
              <a:t>현대카드 어플</a:t>
            </a:r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>
                <a:latin typeface="+mn-lt"/>
              </a:rPr>
              <a:t>Jakob’s law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722A66-5574-8B32-AB89-178A898A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47" y="1761277"/>
            <a:ext cx="6134632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9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8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Jakob‘s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사례 </a:t>
            </a:r>
            <a:r>
              <a:rPr lang="en-US" altLang="ko-KR" dirty="0"/>
              <a:t>: </a:t>
            </a:r>
            <a:r>
              <a:rPr lang="ko-KR" altLang="en-US" dirty="0"/>
              <a:t>네이버 홈페이지의 변화</a:t>
            </a:r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>
                <a:latin typeface="+mn-lt"/>
              </a:rPr>
              <a:t>Jakob’s law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78CC7B-E472-B4B3-13F7-E2BA4752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4" y="2169627"/>
            <a:ext cx="3224185" cy="3308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87D098-7254-293F-65AA-342D30C82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666" y="2082080"/>
            <a:ext cx="3650263" cy="3395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56F068-525A-2972-475F-2F5CBE935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354" y="2082080"/>
            <a:ext cx="3224185" cy="35829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25FAD7-C7D2-9913-978A-5891A5D00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31" y="2241270"/>
            <a:ext cx="5278860" cy="31648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196B06-26C2-A4EC-E5E0-6FD1D7D22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597" y="2169627"/>
            <a:ext cx="6675698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 altLang="ko-KR"/>
              <a:pPr lvl="0"/>
              <a:t>9</a:t>
            </a:fld>
            <a:endParaRPr lang="en-US"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Jakob‘s law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lvl="0"/>
            <a:r>
              <a:rPr lang="ko-KR" altLang="en-US" dirty="0"/>
              <a:t>사례 </a:t>
            </a:r>
            <a:r>
              <a:rPr lang="en-US" altLang="ko-KR" dirty="0"/>
              <a:t>: OTT</a:t>
            </a:r>
            <a:r>
              <a:rPr lang="ko-KR" altLang="en-US" dirty="0"/>
              <a:t>서비스의 모바일 화면</a:t>
            </a:r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ko-KR" dirty="0">
                <a:latin typeface="+mn-lt"/>
              </a:rPr>
              <a:t>Jakob’s law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8BE777-5695-60C3-F690-F4B11A25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91" y="2502428"/>
            <a:ext cx="3758506" cy="3705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B1F10A-DB3F-6693-9C06-6ED36E05D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53" y="2533877"/>
            <a:ext cx="3668639" cy="3580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E73124-FF39-8D66-91E6-4F548C7C2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530" y="2464183"/>
            <a:ext cx="3827126" cy="37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640</Words>
  <Application>Microsoft Office PowerPoint</Application>
  <PresentationFormat>와이드스크린</PresentationFormat>
  <Paragraphs>122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Noto Sans Symbols</vt:lpstr>
      <vt:lpstr>Malgun Gothic</vt:lpstr>
      <vt:lpstr>Arial</vt:lpstr>
      <vt:lpstr>Impact</vt:lpstr>
      <vt:lpstr>Office 테마</vt:lpstr>
      <vt:lpstr>PowerPoint 프레젠테이션</vt:lpstr>
      <vt:lpstr>PowerPoint 프레젠테이션</vt:lpstr>
      <vt:lpstr>Jakob‘s law</vt:lpstr>
      <vt:lpstr>Jakob‘s law</vt:lpstr>
      <vt:lpstr>Jakob‘s law</vt:lpstr>
      <vt:lpstr>PowerPoint 프레젠테이션</vt:lpstr>
      <vt:lpstr>Jakob‘s law</vt:lpstr>
      <vt:lpstr>Jakob‘s law</vt:lpstr>
      <vt:lpstr>Jakob‘s law</vt:lpstr>
      <vt:lpstr>PowerPoint 프레젠테이션</vt:lpstr>
      <vt:lpstr>Jakob‘s law</vt:lpstr>
      <vt:lpstr>PowerPoint 프레젠테이션</vt:lpstr>
      <vt:lpstr>PowerPoint 프레젠테이션</vt:lpstr>
      <vt:lpstr>Postel‘s law</vt:lpstr>
      <vt:lpstr>Postel‘s law</vt:lpstr>
      <vt:lpstr>PowerPoint 프레젠테이션</vt:lpstr>
      <vt:lpstr>Postel‘s law</vt:lpstr>
      <vt:lpstr>Postel‘s law</vt:lpstr>
      <vt:lpstr>Postel‘s law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TM_LAB</dc:creator>
  <cp:lastModifiedBy>수원 서</cp:lastModifiedBy>
  <cp:revision>74</cp:revision>
  <dcterms:created xsi:type="dcterms:W3CDTF">2020-05-26T05:06:02Z</dcterms:created>
  <dcterms:modified xsi:type="dcterms:W3CDTF">2023-08-07T12:42:59Z</dcterms:modified>
</cp:coreProperties>
</file>